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gF40B3pQXjzz5zYBqrKcyKdfB2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2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22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14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14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14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1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1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16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1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18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19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20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20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2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2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21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ctrTitle"/>
          </p:nvPr>
        </p:nvSpPr>
        <p:spPr>
          <a:xfrm>
            <a:off x="2371725" y="630225"/>
            <a:ext cx="63315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PLYM </a:t>
            </a:r>
            <a:r>
              <a:rPr lang="en" sz="3566"/>
              <a:t>PLAY YUOR MIND</a:t>
            </a:r>
            <a:endParaRPr sz="35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152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122"/>
              <a:t>PLYM in poche righe</a:t>
            </a:r>
            <a:endParaRPr sz="3122"/>
          </a:p>
        </p:txBody>
      </p:sp>
      <p:sp>
        <p:nvSpPr>
          <p:cNvPr id="73" name="Google Shape;73;p1"/>
          <p:cNvSpPr txBox="1"/>
          <p:nvPr>
            <p:ph idx="1" type="subTitle"/>
          </p:nvPr>
        </p:nvSpPr>
        <p:spPr>
          <a:xfrm>
            <a:off x="2371725" y="2432350"/>
            <a:ext cx="5635500" cy="25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976"/>
              <a:buNone/>
            </a:pPr>
            <a:r>
              <a:t/>
            </a:r>
            <a:endParaRPr b="1" sz="637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976"/>
              <a:buNone/>
            </a:pPr>
            <a:r>
              <a:t/>
            </a:r>
            <a:endParaRPr b="1" sz="637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976"/>
              <a:buNone/>
            </a:pPr>
            <a:r>
              <a:t/>
            </a:r>
            <a:endParaRPr b="1" sz="637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976"/>
              <a:buNone/>
            </a:pPr>
            <a:r>
              <a:t/>
            </a:r>
            <a:endParaRPr b="1" sz="637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976"/>
              <a:buNone/>
            </a:pPr>
            <a:r>
              <a:rPr b="1" lang="en" sz="6373"/>
              <a:t>Bando sulla salute mentale promosso dalla fondazione King Baudouin Foundation  </a:t>
            </a:r>
            <a:endParaRPr b="1" sz="637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976"/>
              <a:buNone/>
            </a:pPr>
            <a:r>
              <a:t/>
            </a:r>
            <a:endParaRPr b="1" sz="637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976"/>
              <a:buNone/>
            </a:pPr>
            <a:r>
              <a:rPr b="1" lang="en" sz="6373"/>
              <a:t>Sensibillizzare sul tema della salute mentale</a:t>
            </a:r>
            <a:endParaRPr b="1" sz="637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976"/>
              <a:buNone/>
            </a:pPr>
            <a:r>
              <a:t/>
            </a:r>
            <a:endParaRPr b="1" sz="637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976"/>
              <a:buNone/>
            </a:pPr>
            <a:r>
              <a:rPr b="1" lang="en" sz="6373"/>
              <a:t>Indagare la conoscenza sui servizi / risorse rispetto alla sofferenza- disagio-disturbo psicologico</a:t>
            </a:r>
            <a:endParaRPr b="1" sz="637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976"/>
              <a:buNone/>
            </a:pPr>
            <a:r>
              <a:t/>
            </a:r>
            <a:endParaRPr b="1" sz="637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976"/>
              <a:buNone/>
            </a:pPr>
            <a:r>
              <a:rPr b="1" lang="en" sz="6373"/>
              <a:t>Fornire competenza di lettura e primo intervento</a:t>
            </a:r>
            <a:endParaRPr b="1" sz="637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194"/>
              <a:buNone/>
            </a:pPr>
            <a:r>
              <a:t/>
            </a:r>
            <a:endParaRPr sz="557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6157"/>
              <a:buNone/>
            </a:pPr>
            <a:r>
              <a:t/>
            </a:r>
            <a:endParaRPr sz="5288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6157"/>
              <a:buNone/>
            </a:pPr>
            <a:r>
              <a:t/>
            </a:r>
            <a:endParaRPr sz="5288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50" y="4537525"/>
            <a:ext cx="1807749" cy="5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50" y="1170550"/>
            <a:ext cx="4082074" cy="332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425" y="527775"/>
            <a:ext cx="4187225" cy="326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/>
          <p:nvPr>
            <p:ph type="ctrTitle"/>
          </p:nvPr>
        </p:nvSpPr>
        <p:spPr>
          <a:xfrm>
            <a:off x="2371725" y="630225"/>
            <a:ext cx="63315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PLYM </a:t>
            </a:r>
            <a:r>
              <a:rPr lang="en" sz="3566"/>
              <a:t>PLAY YUOR MIND</a:t>
            </a:r>
            <a:endParaRPr sz="35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12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122"/>
          </a:p>
        </p:txBody>
      </p:sp>
      <p:sp>
        <p:nvSpPr>
          <p:cNvPr id="86" name="Google Shape;86;p3"/>
          <p:cNvSpPr txBox="1"/>
          <p:nvPr>
            <p:ph idx="1" type="subTitle"/>
          </p:nvPr>
        </p:nvSpPr>
        <p:spPr>
          <a:xfrm>
            <a:off x="470900" y="1853575"/>
            <a:ext cx="42021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809"/>
              <a:buNone/>
            </a:pPr>
            <a:r>
              <a:rPr b="1" lang="en" sz="7072"/>
              <a:t>AZIONI </a:t>
            </a:r>
            <a:endParaRPr b="1" sz="707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809"/>
              <a:buNone/>
            </a:pPr>
            <a:r>
              <a:t/>
            </a:r>
            <a:endParaRPr b="1" sz="707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4109"/>
              <a:buNone/>
            </a:pPr>
            <a:r>
              <a:rPr lang="en" sz="4672"/>
              <a:t>QUESTIONARIO </a:t>
            </a:r>
            <a:endParaRPr sz="467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4109"/>
              <a:buNone/>
            </a:pPr>
            <a:r>
              <a:t/>
            </a:r>
            <a:endParaRPr sz="467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4109"/>
              <a:buNone/>
            </a:pPr>
            <a:r>
              <a:rPr lang="en" sz="4672"/>
              <a:t>ANALISI DEL CONTESTO ( target, trainers-capi scout)  </a:t>
            </a:r>
            <a:endParaRPr sz="467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4109"/>
              <a:buNone/>
            </a:pPr>
            <a:r>
              <a:t/>
            </a:r>
            <a:endParaRPr sz="467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4109"/>
              <a:buNone/>
            </a:pPr>
            <a:r>
              <a:rPr lang="en" sz="4672"/>
              <a:t>MONITORAGGIO</a:t>
            </a:r>
            <a:endParaRPr sz="467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4109"/>
              <a:buNone/>
            </a:pPr>
            <a:r>
              <a:t/>
            </a:r>
            <a:endParaRPr sz="467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4109"/>
              <a:buNone/>
            </a:pPr>
            <a:r>
              <a:rPr lang="en" sz="4672"/>
              <a:t>WORKSHOP (target)</a:t>
            </a:r>
            <a:endParaRPr sz="467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4109"/>
              <a:buNone/>
            </a:pPr>
            <a:r>
              <a:t/>
            </a:r>
            <a:endParaRPr sz="467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4109"/>
              <a:buNone/>
            </a:pPr>
            <a:r>
              <a:rPr lang="en" sz="4672"/>
              <a:t>SCAMBIO DI ESPERIENZE</a:t>
            </a:r>
            <a:endParaRPr sz="467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4109"/>
              <a:buNone/>
            </a:pPr>
            <a:r>
              <a:t/>
            </a:r>
            <a:endParaRPr sz="467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4109"/>
              <a:buNone/>
            </a:pPr>
            <a:r>
              <a:rPr lang="en" sz="4672"/>
              <a:t>TOOLKIT </a:t>
            </a:r>
            <a:endParaRPr sz="467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45323"/>
              <a:buNone/>
            </a:pPr>
            <a:r>
              <a:t/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50" y="4537525"/>
            <a:ext cx="1807749" cy="5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 txBox="1"/>
          <p:nvPr/>
        </p:nvSpPr>
        <p:spPr>
          <a:xfrm>
            <a:off x="5968925" y="2936850"/>
            <a:ext cx="21669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TARGET</a:t>
            </a:r>
            <a:endParaRPr b="1" i="0" sz="17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15 - 24 anni</a:t>
            </a:r>
            <a:endParaRPr b="1" i="0" sz="17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>
            <p:ph type="ctrTitle"/>
          </p:nvPr>
        </p:nvSpPr>
        <p:spPr>
          <a:xfrm>
            <a:off x="2371725" y="630225"/>
            <a:ext cx="63315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PLYM </a:t>
            </a:r>
            <a:r>
              <a:rPr lang="en" sz="3566"/>
              <a:t>PLAY YUOR MIND</a:t>
            </a:r>
            <a:endParaRPr sz="35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12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122"/>
              <a:t>QUESTIONARIO </a:t>
            </a:r>
            <a:endParaRPr sz="3122"/>
          </a:p>
        </p:txBody>
      </p:sp>
      <p:sp>
        <p:nvSpPr>
          <p:cNvPr id="94" name="Google Shape;94;p4"/>
          <p:cNvSpPr txBox="1"/>
          <p:nvPr>
            <p:ph idx="1" type="subTitle"/>
          </p:nvPr>
        </p:nvSpPr>
        <p:spPr>
          <a:xfrm>
            <a:off x="2371725" y="2664200"/>
            <a:ext cx="6541200" cy="229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329"/>
              <a:buNone/>
            </a:pPr>
            <a:r>
              <a:rPr b="1" lang="en" sz="2085"/>
              <a:t>domande aperte volte a indagare preconoscenza, esperienza, rappresentazione della salute mentale e dove/come/chi si interviene</a:t>
            </a:r>
            <a:endParaRPr b="1"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329"/>
              <a:buNone/>
            </a:pPr>
            <a:r>
              <a:t/>
            </a:r>
            <a:endParaRPr b="1"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329"/>
              <a:buNone/>
            </a:pPr>
            <a:r>
              <a:rPr b="1" lang="en" sz="2085"/>
              <a:t>Pre e Post</a:t>
            </a:r>
            <a:endParaRPr b="1"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329"/>
              <a:buNone/>
            </a:pPr>
            <a:r>
              <a:t/>
            </a:r>
            <a:endParaRPr b="1"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b="1" lang="en"/>
              <a:t>Rivolto (e diversificato) a trainer/capi scout e target (minori; serve il consenso)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b="1" lang="en"/>
              <a:t>https://docs.google.com/forms/d/1u96hF0vKK4WhAk12ytgfSv7q8eTKYznh_WvzLNSdhTU/edit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/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50" y="4537525"/>
            <a:ext cx="1807749" cy="5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250" y="898875"/>
            <a:ext cx="1941274" cy="129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>
            <p:ph type="ctrTitle"/>
          </p:nvPr>
        </p:nvSpPr>
        <p:spPr>
          <a:xfrm>
            <a:off x="2371725" y="630225"/>
            <a:ext cx="63315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PLYM </a:t>
            </a:r>
            <a:r>
              <a:rPr lang="en" sz="3566"/>
              <a:t>PLAY YUOR MIND</a:t>
            </a:r>
            <a:endParaRPr sz="35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12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122"/>
              <a:t>ANALISI DEL CONTESTO </a:t>
            </a:r>
            <a:endParaRPr sz="3122"/>
          </a:p>
        </p:txBody>
      </p:sp>
      <p:sp>
        <p:nvSpPr>
          <p:cNvPr id="102" name="Google Shape;102;p5"/>
          <p:cNvSpPr txBox="1"/>
          <p:nvPr>
            <p:ph idx="1" type="subTitle"/>
          </p:nvPr>
        </p:nvSpPr>
        <p:spPr>
          <a:xfrm>
            <a:off x="826950" y="2664200"/>
            <a:ext cx="5319300" cy="218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85"/>
              <a:t>FOCUS GROUPS  rivolti sia ad insegnanti, trainers che a ragazzi/ragazze finalizzati ad  esplorare le preconosceze, rappresentazioni, vissuti, esperienze su MH </a:t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650" y="901550"/>
            <a:ext cx="1647176" cy="4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3624" y="2571750"/>
            <a:ext cx="2169523" cy="205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>
            <p:ph type="ctrTitle"/>
          </p:nvPr>
        </p:nvSpPr>
        <p:spPr>
          <a:xfrm>
            <a:off x="2371725" y="630225"/>
            <a:ext cx="63315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PLYM </a:t>
            </a:r>
            <a:r>
              <a:rPr lang="en" sz="3566"/>
              <a:t>PLAY YUOR MIND</a:t>
            </a:r>
            <a:endParaRPr sz="35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12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122"/>
              <a:t>MONITORAGGIO </a:t>
            </a:r>
            <a:endParaRPr sz="3122"/>
          </a:p>
        </p:txBody>
      </p:sp>
      <p:sp>
        <p:nvSpPr>
          <p:cNvPr id="110" name="Google Shape;110;p6"/>
          <p:cNvSpPr txBox="1"/>
          <p:nvPr>
            <p:ph idx="1" type="subTitle"/>
          </p:nvPr>
        </p:nvSpPr>
        <p:spPr>
          <a:xfrm>
            <a:off x="840700" y="2664200"/>
            <a:ext cx="4261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565"/>
              <a:buNone/>
            </a:pPr>
            <a:r>
              <a:rPr lang="en" sz="2085"/>
              <a:t>Incontri di confronto sull’utilità/utilizzo delle conoscenza apprese e condivise </a:t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565"/>
              <a:buNone/>
            </a:pPr>
            <a:r>
              <a:t/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565"/>
              <a:buNone/>
            </a:pPr>
            <a:r>
              <a:t/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565"/>
              <a:buNone/>
            </a:pPr>
            <a:r>
              <a:t/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/>
          </a:p>
        </p:txBody>
      </p:sp>
      <p:pic>
        <p:nvPicPr>
          <p:cNvPr id="111" name="Google Shape;1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50" y="4537525"/>
            <a:ext cx="1807749" cy="5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4825" y="2664200"/>
            <a:ext cx="268942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>
            <p:ph type="ctrTitle"/>
          </p:nvPr>
        </p:nvSpPr>
        <p:spPr>
          <a:xfrm>
            <a:off x="2371725" y="630225"/>
            <a:ext cx="63315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PLYM </a:t>
            </a:r>
            <a:r>
              <a:rPr lang="en" sz="3566"/>
              <a:t>PLAY YUOR MIND</a:t>
            </a:r>
            <a:endParaRPr sz="35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12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122"/>
              <a:t>WORKSHOP </a:t>
            </a:r>
            <a:endParaRPr sz="3122"/>
          </a:p>
        </p:txBody>
      </p:sp>
      <p:sp>
        <p:nvSpPr>
          <p:cNvPr id="118" name="Google Shape;118;p7"/>
          <p:cNvSpPr txBox="1"/>
          <p:nvPr>
            <p:ph idx="1" type="subTitle"/>
          </p:nvPr>
        </p:nvSpPr>
        <p:spPr>
          <a:xfrm>
            <a:off x="4240300" y="2353225"/>
            <a:ext cx="4622400" cy="229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394"/>
              <a:buNone/>
            </a:pPr>
            <a:r>
              <a:rPr lang="en" sz="2085"/>
              <a:t>Attività di educazione non formale volte  a familiarizzare con il tema MH</a:t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394"/>
              <a:buNone/>
            </a:pPr>
            <a:r>
              <a:t/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9830"/>
              <a:buNone/>
            </a:pPr>
            <a:r>
              <a:rPr lang="en" sz="1661"/>
              <a:t>Teatro dell’oppresso, </a:t>
            </a:r>
            <a:endParaRPr sz="166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9830"/>
              <a:buNone/>
            </a:pPr>
            <a:r>
              <a:rPr lang="en" sz="1661"/>
              <a:t>film, </a:t>
            </a:r>
            <a:endParaRPr sz="166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9830"/>
              <a:buNone/>
            </a:pPr>
            <a:r>
              <a:rPr lang="en" sz="1661"/>
              <a:t>quiz con KAHOOT.it, </a:t>
            </a:r>
            <a:endParaRPr sz="166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9830"/>
              <a:buNone/>
            </a:pPr>
            <a:r>
              <a:rPr lang="en" sz="1661"/>
              <a:t>intervista doppia</a:t>
            </a:r>
            <a:r>
              <a:rPr lang="en" sz="2085"/>
              <a:t> </a:t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394"/>
              <a:buNone/>
            </a:pPr>
            <a:r>
              <a:t/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394"/>
              <a:buNone/>
            </a:pPr>
            <a:r>
              <a:t/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394"/>
              <a:buNone/>
            </a:pPr>
            <a:r>
              <a:t/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/>
          </a:p>
        </p:txBody>
      </p:sp>
      <p:pic>
        <p:nvPicPr>
          <p:cNvPr id="119" name="Google Shape;1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50" y="4537525"/>
            <a:ext cx="1807749" cy="5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625" y="2509150"/>
            <a:ext cx="3269274" cy="184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>
            <p:ph type="ctrTitle"/>
          </p:nvPr>
        </p:nvSpPr>
        <p:spPr>
          <a:xfrm>
            <a:off x="2371725" y="630225"/>
            <a:ext cx="63315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PLYM </a:t>
            </a:r>
            <a:r>
              <a:rPr lang="en" sz="3566"/>
              <a:t>PLAY YUOR MIND</a:t>
            </a:r>
            <a:endParaRPr sz="35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12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122"/>
              <a:t>SCAMBIO DI ESPERIENZA </a:t>
            </a:r>
            <a:endParaRPr sz="3122"/>
          </a:p>
        </p:txBody>
      </p:sp>
      <p:sp>
        <p:nvSpPr>
          <p:cNvPr id="126" name="Google Shape;126;p8"/>
          <p:cNvSpPr txBox="1"/>
          <p:nvPr>
            <p:ph idx="1" type="subTitle"/>
          </p:nvPr>
        </p:nvSpPr>
        <p:spPr>
          <a:xfrm>
            <a:off x="672625" y="2956975"/>
            <a:ext cx="3412200" cy="13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1467"/>
              <a:buNone/>
            </a:pPr>
            <a:r>
              <a:rPr b="1" lang="en" sz="2371"/>
              <a:t>Scambio di esperienze rispetto alle attività dei diversi gruppi </a:t>
            </a:r>
            <a:endParaRPr b="1" sz="237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1467"/>
              <a:buNone/>
            </a:pPr>
            <a:r>
              <a:t/>
            </a:r>
            <a:endParaRPr b="1" sz="237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1467"/>
              <a:buNone/>
            </a:pPr>
            <a:r>
              <a:t/>
            </a:r>
            <a:endParaRPr b="1" sz="237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1467"/>
              <a:buNone/>
            </a:pPr>
            <a:r>
              <a:t/>
            </a:r>
            <a:endParaRPr b="1" sz="237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9999"/>
              <a:buNone/>
            </a:pPr>
            <a:r>
              <a:t/>
            </a:r>
            <a:endParaRPr/>
          </a:p>
        </p:txBody>
      </p:sp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175" y="839575"/>
            <a:ext cx="1546501" cy="4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263" y="2760863"/>
            <a:ext cx="28670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type="ctrTitle"/>
          </p:nvPr>
        </p:nvSpPr>
        <p:spPr>
          <a:xfrm>
            <a:off x="2371725" y="630225"/>
            <a:ext cx="63315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PLYM </a:t>
            </a:r>
            <a:r>
              <a:rPr lang="en" sz="3566"/>
              <a:t>PLAY YUOR MIND</a:t>
            </a:r>
            <a:endParaRPr sz="35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12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122"/>
              <a:t>TOOLKIT </a:t>
            </a:r>
            <a:endParaRPr sz="3122"/>
          </a:p>
        </p:txBody>
      </p:sp>
      <p:sp>
        <p:nvSpPr>
          <p:cNvPr id="134" name="Google Shape;134;p9"/>
          <p:cNvSpPr txBox="1"/>
          <p:nvPr>
            <p:ph idx="1" type="subTitle"/>
          </p:nvPr>
        </p:nvSpPr>
        <p:spPr>
          <a:xfrm>
            <a:off x="3185525" y="2664200"/>
            <a:ext cx="5727300" cy="20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394"/>
              <a:buNone/>
            </a:pPr>
            <a:r>
              <a:rPr lang="en" sz="2085"/>
              <a:t>Piattaforma digitale che contiene in modo animato i prodotti, documenti, riprese svolte durante le attività</a:t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394"/>
              <a:buNone/>
            </a:pPr>
            <a:r>
              <a:t/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394"/>
              <a:buNone/>
            </a:pPr>
            <a:r>
              <a:rPr lang="en" sz="2085"/>
              <a:t>Risponde alle voci di replicabilità e valutazione del progetto </a:t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394"/>
              <a:buNone/>
            </a:pPr>
            <a:r>
              <a:t/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394"/>
              <a:buNone/>
            </a:pPr>
            <a:r>
              <a:rPr lang="en" sz="2085"/>
              <a:t>Coinvolgimento del target (Consulta dei Giovani) e trainers-capi scout interessati </a:t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394"/>
              <a:buNone/>
            </a:pPr>
            <a:r>
              <a:t/>
            </a:r>
            <a:endParaRPr sz="208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/>
          </a:p>
        </p:txBody>
      </p:sp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075" y="873200"/>
            <a:ext cx="1558702" cy="4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075" y="2617225"/>
            <a:ext cx="2613750" cy="19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